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85" r:id="rId3"/>
    <p:sldId id="289" r:id="rId4"/>
    <p:sldId id="288" r:id="rId5"/>
    <p:sldId id="287" r:id="rId6"/>
    <p:sldId id="286" r:id="rId7"/>
    <p:sldId id="284" r:id="rId8"/>
    <p:sldId id="278" r:id="rId9"/>
    <p:sldId id="279" r:id="rId10"/>
    <p:sldId id="283"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8D230F3-CF80-4859-8CE7-A43EE81993B5}" styleName="نمط فاتح 1 - تميي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79" d="100"/>
          <a:sy n="79"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06358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0881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518016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38958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48078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487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41599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759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55157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82413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3886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0030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33ED0A4-B37E-45AB-BA87-D1E2E30870F5}" type="datetimeFigureOut">
              <a:rPr lang="ar-IQ" smtClean="0"/>
              <a:t>28/03/1440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20059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9977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D0A4-B37E-45AB-BA87-D1E2E30870F5}" type="datetimeFigureOut">
              <a:rPr lang="ar-IQ" smtClean="0"/>
              <a:t>28/03/1440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398524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194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a:xfrm>
            <a:off x="533400" y="6172200"/>
            <a:ext cx="5811724" cy="365125"/>
          </a:xfrm>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9620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3ED0A4-B37E-45AB-BA87-D1E2E30870F5}" type="datetimeFigureOut">
              <a:rPr lang="ar-IQ" smtClean="0"/>
              <a:t>28/03/1440</a:t>
            </a:fld>
            <a:endParaRPr lang="ar-IQ"/>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21466F4-1300-4CED-8628-E14E03CBDC2C}" type="slidenum">
              <a:rPr lang="ar-IQ" smtClean="0"/>
              <a:t>‹#›</a:t>
            </a:fld>
            <a:endParaRPr lang="ar-IQ"/>
          </a:p>
        </p:txBody>
      </p:sp>
    </p:spTree>
    <p:extLst>
      <p:ext uri="{BB962C8B-B14F-4D97-AF65-F5344CB8AC3E}">
        <p14:creationId xmlns:p14="http://schemas.microsoft.com/office/powerpoint/2010/main" val="425933420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10" y="3148082"/>
            <a:ext cx="6894095" cy="2554545"/>
          </a:xfrm>
          <a:prstGeom prst="rect">
            <a:avLst/>
          </a:prstGeom>
        </p:spPr>
        <p:txBody>
          <a:bodyPr wrap="square">
            <a:spAutoFit/>
          </a:bodyPr>
          <a:lstStyle/>
          <a:p>
            <a:pPr algn="l"/>
            <a:r>
              <a:rPr lang="en-US" sz="4000" b="1" dirty="0" smtClean="0">
                <a:solidFill>
                  <a:schemeClr val="bg1"/>
                </a:solidFill>
                <a:latin typeface="Times New Roman" panose="02020603050405020304" pitchFamily="18" charset="0"/>
                <a:cs typeface="Times New Roman" panose="02020603050405020304" pitchFamily="18" charset="0"/>
              </a:rPr>
              <a:t>Water Resources Engineering</a:t>
            </a:r>
          </a:p>
          <a:p>
            <a:pPr algn="ctr"/>
            <a:r>
              <a:rPr lang="en-US" sz="4000" b="1" dirty="0" smtClean="0">
                <a:solidFill>
                  <a:schemeClr val="bg1"/>
                </a:solidFill>
                <a:latin typeface="Times New Roman" panose="02020603050405020304" pitchFamily="18" charset="0"/>
                <a:cs typeface="Times New Roman" panose="02020603050405020304" pitchFamily="18" charset="0"/>
              </a:rPr>
              <a:t>for 4</a:t>
            </a:r>
            <a:r>
              <a:rPr lang="en-US" sz="4000" b="1" baseline="30000" dirty="0" smtClean="0">
                <a:solidFill>
                  <a:schemeClr val="bg1"/>
                </a:solidFill>
                <a:latin typeface="Times New Roman" panose="02020603050405020304" pitchFamily="18" charset="0"/>
                <a:cs typeface="Times New Roman" panose="02020603050405020304" pitchFamily="18" charset="0"/>
              </a:rPr>
              <a:t>th</a:t>
            </a:r>
            <a:r>
              <a:rPr lang="en-US" sz="4000" b="1" dirty="0" smtClean="0">
                <a:solidFill>
                  <a:schemeClr val="bg1"/>
                </a:solidFill>
                <a:latin typeface="Times New Roman" panose="02020603050405020304" pitchFamily="18" charset="0"/>
                <a:cs typeface="Times New Roman" panose="02020603050405020304" pitchFamily="18" charset="0"/>
              </a:rPr>
              <a:t> </a:t>
            </a:r>
            <a:r>
              <a:rPr lang="en-US" sz="4000" b="1" dirty="0" smtClean="0">
                <a:solidFill>
                  <a:schemeClr val="bg1"/>
                </a:solidFill>
                <a:latin typeface="Times New Roman" panose="02020603050405020304" pitchFamily="18" charset="0"/>
                <a:cs typeface="Times New Roman" panose="02020603050405020304" pitchFamily="18" charset="0"/>
              </a:rPr>
              <a:t>Class</a:t>
            </a:r>
          </a:p>
          <a:p>
            <a:pPr algn="ctr" rtl="0"/>
            <a:r>
              <a:rPr lang="en-US" sz="4000" b="1" dirty="0">
                <a:solidFill>
                  <a:schemeClr val="bg1"/>
                </a:solidFill>
                <a:latin typeface="Times New Roman" panose="02020603050405020304" pitchFamily="18" charset="0"/>
                <a:cs typeface="Times New Roman" panose="02020603050405020304" pitchFamily="18" charset="0"/>
              </a:rPr>
              <a:t>By</a:t>
            </a:r>
          </a:p>
          <a:p>
            <a:pPr algn="ctr" rtl="0"/>
            <a:r>
              <a:rPr lang="en-US" sz="4000" b="1" dirty="0">
                <a:solidFill>
                  <a:schemeClr val="bg1"/>
                </a:solidFill>
                <a:latin typeface="Times New Roman" panose="02020603050405020304" pitchFamily="18" charset="0"/>
                <a:cs typeface="Times New Roman" panose="02020603050405020304" pitchFamily="18" charset="0"/>
              </a:rPr>
              <a:t>Dr. </a:t>
            </a:r>
            <a:r>
              <a:rPr lang="en-US" sz="4000" b="1" dirty="0" err="1">
                <a:solidFill>
                  <a:schemeClr val="bg1"/>
                </a:solidFill>
                <a:latin typeface="Times New Roman" panose="02020603050405020304" pitchFamily="18" charset="0"/>
                <a:cs typeface="Times New Roman" panose="02020603050405020304" pitchFamily="18" charset="0"/>
              </a:rPr>
              <a:t>Saad</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a:solidFill>
                  <a:schemeClr val="bg1"/>
                </a:solidFill>
                <a:latin typeface="Times New Roman" panose="02020603050405020304" pitchFamily="18" charset="0"/>
                <a:cs typeface="Times New Roman" panose="02020603050405020304" pitchFamily="18" charset="0"/>
              </a:rPr>
              <a:t>Shauket</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smtClean="0">
                <a:solidFill>
                  <a:schemeClr val="bg1"/>
                </a:solidFill>
                <a:latin typeface="Times New Roman" panose="02020603050405020304" pitchFamily="18" charset="0"/>
                <a:cs typeface="Times New Roman" panose="02020603050405020304" pitchFamily="18" charset="0"/>
              </a:rPr>
              <a:t>Sammen</a:t>
            </a:r>
            <a:endParaRPr lang="ar-IQ" sz="4000" b="1" dirty="0">
              <a:solidFill>
                <a:schemeClr val="bg1"/>
              </a:solidFill>
              <a:latin typeface="Times New Roman" panose="02020603050405020304" pitchFamily="18" charset="0"/>
              <a:cs typeface="Times New Roman" panose="02020603050405020304" pitchFamily="18" charset="0"/>
            </a:endParaRPr>
          </a:p>
        </p:txBody>
      </p:sp>
      <p:sp>
        <p:nvSpPr>
          <p:cNvPr id="5" name="مستطيل 4"/>
          <p:cNvSpPr/>
          <p:nvPr/>
        </p:nvSpPr>
        <p:spPr>
          <a:xfrm>
            <a:off x="535404" y="380819"/>
            <a:ext cx="8085221" cy="1938992"/>
          </a:xfrm>
          <a:prstGeom prst="rect">
            <a:avLst/>
          </a:prstGeom>
        </p:spPr>
        <p:txBody>
          <a:bodyPr wrap="square">
            <a:spAutoFit/>
          </a:bodyPr>
          <a:lstStyle/>
          <a:p>
            <a:pPr algn="ctr"/>
            <a:r>
              <a:rPr lang="en-US" sz="4000" b="1" dirty="0" smtClean="0">
                <a:solidFill>
                  <a:schemeClr val="bg1"/>
                </a:solidFill>
                <a:latin typeface="Times New Roman" panose="02020603050405020304" pitchFamily="18" charset="0"/>
                <a:cs typeface="Times New Roman" panose="02020603050405020304" pitchFamily="18" charset="0"/>
              </a:rPr>
              <a:t>Diyala University </a:t>
            </a:r>
          </a:p>
          <a:p>
            <a:pPr algn="ctr"/>
            <a:r>
              <a:rPr lang="en-US" sz="4000" b="1" dirty="0" smtClean="0">
                <a:solidFill>
                  <a:schemeClr val="bg1"/>
                </a:solidFill>
                <a:latin typeface="Times New Roman" panose="02020603050405020304" pitchFamily="18" charset="0"/>
                <a:cs typeface="Times New Roman" panose="02020603050405020304" pitchFamily="18" charset="0"/>
              </a:rPr>
              <a:t>College of Engineering </a:t>
            </a:r>
          </a:p>
          <a:p>
            <a:pPr algn="ctr"/>
            <a:r>
              <a:rPr lang="en-US" sz="4000" b="1" dirty="0" smtClean="0">
                <a:solidFill>
                  <a:schemeClr val="bg1"/>
                </a:solidFill>
                <a:latin typeface="Times New Roman" panose="02020603050405020304" pitchFamily="18" charset="0"/>
                <a:cs typeface="Times New Roman" panose="02020603050405020304" pitchFamily="18" charset="0"/>
              </a:rPr>
              <a:t>Department of Civil Engineering </a:t>
            </a:r>
            <a:endParaRPr lang="ar-IQ" sz="4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019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692723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101485" y="332692"/>
            <a:ext cx="3062057" cy="461665"/>
          </a:xfrm>
          <a:prstGeom prst="rect">
            <a:avLst/>
          </a:prstGeom>
        </p:spPr>
        <p:txBody>
          <a:bodyPr wrap="none">
            <a:spAutoFit/>
          </a:bodyPr>
          <a:lstStyle/>
          <a:p>
            <a:pPr algn="l" rtl="0"/>
            <a:r>
              <a:rPr lang="en-US" sz="2400" b="1" i="1" dirty="0">
                <a:solidFill>
                  <a:srgbClr val="C00000"/>
                </a:solidFill>
                <a:latin typeface="Times New Roman" panose="02020603050405020304" pitchFamily="18" charset="0"/>
                <a:cs typeface="Times New Roman" panose="02020603050405020304" pitchFamily="18" charset="0"/>
              </a:rPr>
              <a:t>Irrigation Efficiencies</a:t>
            </a:r>
            <a:endParaRPr lang="ar-IQ" sz="2400" b="1" i="1" dirty="0">
              <a:solidFill>
                <a:srgbClr val="C00000"/>
              </a:solidFill>
              <a:latin typeface="Times New Roman" panose="02020603050405020304" pitchFamily="18" charset="0"/>
              <a:cs typeface="Times New Roman" panose="02020603050405020304" pitchFamily="18" charset="0"/>
            </a:endParaRPr>
          </a:p>
        </p:txBody>
      </p:sp>
      <p:sp>
        <p:nvSpPr>
          <p:cNvPr id="3" name="مستطيل 2"/>
          <p:cNvSpPr/>
          <p:nvPr/>
        </p:nvSpPr>
        <p:spPr>
          <a:xfrm>
            <a:off x="0" y="1224274"/>
            <a:ext cx="8590547" cy="3785652"/>
          </a:xfrm>
          <a:prstGeom prst="rect">
            <a:avLst/>
          </a:prstGeom>
        </p:spPr>
        <p:txBody>
          <a:bodyPr wrap="square">
            <a:spAutoFit/>
          </a:bodyPr>
          <a:lstStyle/>
          <a:p>
            <a:pPr algn="just" rtl="0"/>
            <a:r>
              <a:rPr lang="en-US" sz="2000" b="1" i="1" dirty="0">
                <a:solidFill>
                  <a:schemeClr val="bg1"/>
                </a:solidFill>
                <a:latin typeface="Times New Roman" panose="02020603050405020304" pitchFamily="18" charset="0"/>
                <a:cs typeface="Times New Roman" panose="02020603050405020304" pitchFamily="18" charset="0"/>
              </a:rPr>
              <a:t>Efficiency is the ratio of the water output to the water input, and usually expressed as percentage. If losses are more output is less and therefore efficiency is less. Water is lost in irrigation during various processes and therefore, there are different kinds of irrigation efficiency as</a:t>
            </a:r>
            <a:r>
              <a:rPr lang="en-US" sz="2000" b="1" i="1" dirty="0" smtClean="0">
                <a:solidFill>
                  <a:schemeClr val="bg1"/>
                </a:solidFill>
                <a:latin typeface="Times New Roman" panose="02020603050405020304" pitchFamily="18" charset="0"/>
                <a:cs typeface="Times New Roman" panose="02020603050405020304" pitchFamily="18" charset="0"/>
              </a:rPr>
              <a:t>:</a:t>
            </a:r>
          </a:p>
          <a:p>
            <a:pPr algn="just" rtl="0"/>
            <a:r>
              <a:rPr lang="en-US" sz="2000" b="1" i="1" dirty="0" smtClean="0">
                <a:solidFill>
                  <a:schemeClr val="bg1"/>
                </a:solidFill>
                <a:latin typeface="Times New Roman" panose="02020603050405020304" pitchFamily="18" charset="0"/>
                <a:cs typeface="Times New Roman" panose="02020603050405020304" pitchFamily="18" charset="0"/>
              </a:rPr>
              <a:t>   </a:t>
            </a:r>
            <a:endParaRPr lang="en-US" sz="2000" b="1" i="1" dirty="0">
              <a:solidFill>
                <a:schemeClr val="bg1"/>
              </a:solidFill>
              <a:latin typeface="Times New Roman" panose="02020603050405020304" pitchFamily="18" charset="0"/>
              <a:cs typeface="Times New Roman" panose="02020603050405020304" pitchFamily="18" charset="0"/>
            </a:endParaRPr>
          </a:p>
          <a:p>
            <a:pPr algn="just" rtl="0"/>
            <a:r>
              <a:rPr lang="en-US" sz="2000" b="1" i="1" dirty="0" smtClean="0">
                <a:solidFill>
                  <a:schemeClr val="bg1"/>
                </a:solidFill>
                <a:latin typeface="Times New Roman" panose="02020603050405020304" pitchFamily="18" charset="0"/>
                <a:cs typeface="Times New Roman" panose="02020603050405020304" pitchFamily="18" charset="0"/>
              </a:rPr>
              <a:t>1-Efficiency </a:t>
            </a:r>
            <a:r>
              <a:rPr lang="en-US" sz="2000" b="1" i="1" dirty="0">
                <a:solidFill>
                  <a:schemeClr val="bg1"/>
                </a:solidFill>
                <a:latin typeface="Times New Roman" panose="02020603050405020304" pitchFamily="18" charset="0"/>
                <a:cs typeface="Times New Roman" panose="02020603050405020304" pitchFamily="18" charset="0"/>
              </a:rPr>
              <a:t>of water – conveyance (C.E.): It is the ratio of the water delivered into the field from outlet point of the channel to the water pumped in into the channel at the starting point</a:t>
            </a:r>
            <a:r>
              <a:rPr lang="en-US" sz="2000" b="1" i="1" dirty="0" smtClean="0">
                <a:solidFill>
                  <a:schemeClr val="bg1"/>
                </a:solidFill>
                <a:latin typeface="Times New Roman" panose="02020603050405020304" pitchFamily="18" charset="0"/>
                <a:cs typeface="Times New Roman" panose="02020603050405020304" pitchFamily="18" charset="0"/>
              </a:rPr>
              <a:t>.</a:t>
            </a:r>
          </a:p>
          <a:p>
            <a:pPr algn="just" rtl="0"/>
            <a:endParaRPr lang="en-US" sz="2000" b="1" i="1" dirty="0">
              <a:solidFill>
                <a:schemeClr val="bg1"/>
              </a:solidFill>
              <a:latin typeface="Times New Roman" panose="02020603050405020304" pitchFamily="18" charset="0"/>
              <a:cs typeface="Times New Roman" panose="02020603050405020304" pitchFamily="18" charset="0"/>
            </a:endParaRPr>
          </a:p>
          <a:p>
            <a:pPr algn="just" rtl="0"/>
            <a:r>
              <a:rPr lang="en-US" sz="2000" b="1" i="1" dirty="0" smtClean="0">
                <a:solidFill>
                  <a:schemeClr val="bg1"/>
                </a:solidFill>
                <a:latin typeface="Times New Roman" panose="02020603050405020304" pitchFamily="18" charset="0"/>
                <a:cs typeface="Times New Roman" panose="02020603050405020304" pitchFamily="18" charset="0"/>
              </a:rPr>
              <a:t>2-Efficiency </a:t>
            </a:r>
            <a:r>
              <a:rPr lang="en-US" sz="2000" b="1" i="1" dirty="0">
                <a:solidFill>
                  <a:schemeClr val="bg1"/>
                </a:solidFill>
                <a:latin typeface="Times New Roman" panose="02020603050405020304" pitchFamily="18" charset="0"/>
                <a:cs typeface="Times New Roman" panose="02020603050405020304" pitchFamily="18" charset="0"/>
              </a:rPr>
              <a:t>of water – application (A.E):is the ratio of the quantity of water stored into the root zone of the crop to the quantity of water actually delivered into the field. </a:t>
            </a:r>
          </a:p>
        </p:txBody>
      </p:sp>
    </p:spTree>
    <p:extLst>
      <p:ext uri="{BB962C8B-B14F-4D97-AF65-F5344CB8AC3E}">
        <p14:creationId xmlns:p14="http://schemas.microsoft.com/office/powerpoint/2010/main" val="262239015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0" y="655636"/>
            <a:ext cx="8698832" cy="3170099"/>
          </a:xfrm>
          <a:prstGeom prst="rect">
            <a:avLst/>
          </a:prstGeom>
        </p:spPr>
        <p:txBody>
          <a:bodyPr wrap="square">
            <a:spAutoFit/>
          </a:bodyPr>
          <a:lstStyle/>
          <a:p>
            <a:pPr algn="just" rtl="0"/>
            <a:r>
              <a:rPr lang="en-US" sz="2000" b="1" i="1" dirty="0">
                <a:solidFill>
                  <a:schemeClr val="bg1"/>
                </a:solidFill>
                <a:latin typeface="Times New Roman" panose="02020603050405020304" pitchFamily="18" charset="0"/>
                <a:cs typeface="Times New Roman" panose="02020603050405020304" pitchFamily="18" charset="0"/>
              </a:rPr>
              <a:t>3-Efficiency of water – storage (S.E.): is the ratio of the water stored in the root zone during irrigation to the water needed in the root zone prior irrigation (fiddle capacity minus existing moisture content). </a:t>
            </a:r>
            <a:endParaRPr lang="en-US" sz="2000" b="1" i="1" dirty="0" smtClean="0">
              <a:solidFill>
                <a:schemeClr val="bg1"/>
              </a:solidFill>
              <a:latin typeface="Times New Roman" panose="02020603050405020304" pitchFamily="18" charset="0"/>
              <a:cs typeface="Times New Roman" panose="02020603050405020304" pitchFamily="18" charset="0"/>
            </a:endParaRPr>
          </a:p>
          <a:p>
            <a:pPr algn="just" rtl="0"/>
            <a:endParaRPr lang="en-US" sz="2000" b="1" i="1" dirty="0">
              <a:solidFill>
                <a:schemeClr val="bg1"/>
              </a:solidFill>
              <a:latin typeface="Times New Roman" panose="02020603050405020304" pitchFamily="18" charset="0"/>
              <a:cs typeface="Times New Roman" panose="02020603050405020304" pitchFamily="18" charset="0"/>
            </a:endParaRPr>
          </a:p>
          <a:p>
            <a:pPr algn="just" rtl="0"/>
            <a:r>
              <a:rPr lang="en-US" sz="2000" b="1" i="1" dirty="0">
                <a:solidFill>
                  <a:schemeClr val="bg1"/>
                </a:solidFill>
                <a:latin typeface="Times New Roman" panose="02020603050405020304" pitchFamily="18" charset="0"/>
                <a:cs typeface="Times New Roman" panose="02020603050405020304" pitchFamily="18" charset="0"/>
              </a:rPr>
              <a:t>4-Efficiency of water – used (U.E.): is the ratio of the water beneficially used including leaching water to the quantity of water delivered</a:t>
            </a:r>
            <a:r>
              <a:rPr lang="en-US" sz="2000" b="1" i="1" dirty="0" smtClean="0">
                <a:solidFill>
                  <a:schemeClr val="bg1"/>
                </a:solidFill>
                <a:latin typeface="Times New Roman" panose="02020603050405020304" pitchFamily="18" charset="0"/>
                <a:cs typeface="Times New Roman" panose="02020603050405020304" pitchFamily="18" charset="0"/>
              </a:rPr>
              <a:t>.</a:t>
            </a:r>
          </a:p>
          <a:p>
            <a:pPr algn="just" rtl="0"/>
            <a:endParaRPr lang="en-US" sz="2000" b="1" i="1" dirty="0">
              <a:solidFill>
                <a:schemeClr val="bg1"/>
              </a:solidFill>
              <a:latin typeface="Times New Roman" panose="02020603050405020304" pitchFamily="18" charset="0"/>
              <a:cs typeface="Times New Roman" panose="02020603050405020304" pitchFamily="18" charset="0"/>
            </a:endParaRPr>
          </a:p>
          <a:p>
            <a:pPr algn="just" rtl="0"/>
            <a:r>
              <a:rPr lang="en-US" sz="2000" b="1" i="1" dirty="0">
                <a:solidFill>
                  <a:schemeClr val="bg1"/>
                </a:solidFill>
                <a:latin typeface="Times New Roman" panose="02020603050405020304" pitchFamily="18" charset="0"/>
                <a:cs typeface="Times New Roman" panose="02020603050405020304" pitchFamily="18" charset="0"/>
              </a:rPr>
              <a:t>5-Efficiency of water – distribution (D.E.): it represents the extent to which the water has penetrated to a uniform depth throughout the field. It can be defined as: </a:t>
            </a:r>
          </a:p>
        </p:txBody>
      </p:sp>
      <p:pic>
        <p:nvPicPr>
          <p:cNvPr id="3" name="صورة 2"/>
          <p:cNvPicPr>
            <a:picLocks noChangeAspect="1"/>
          </p:cNvPicPr>
          <p:nvPr/>
        </p:nvPicPr>
        <p:blipFill>
          <a:blip r:embed="rId3"/>
          <a:stretch>
            <a:fillRect/>
          </a:stretch>
        </p:blipFill>
        <p:spPr>
          <a:xfrm>
            <a:off x="3799303" y="4160447"/>
            <a:ext cx="2014044" cy="676248"/>
          </a:xfrm>
          <a:prstGeom prst="rect">
            <a:avLst/>
          </a:prstGeom>
        </p:spPr>
      </p:pic>
      <p:sp>
        <p:nvSpPr>
          <p:cNvPr id="4" name="مستطيل 3"/>
          <p:cNvSpPr/>
          <p:nvPr/>
        </p:nvSpPr>
        <p:spPr>
          <a:xfrm>
            <a:off x="-62835" y="4922331"/>
            <a:ext cx="8605255" cy="646331"/>
          </a:xfrm>
          <a:prstGeom prst="rect">
            <a:avLst/>
          </a:prstGeom>
        </p:spPr>
        <p:txBody>
          <a:bodyPr wrap="square">
            <a:spAutoFit/>
          </a:bodyPr>
          <a:lstStyle/>
          <a:p>
            <a:pPr algn="l" rtl="0"/>
            <a:r>
              <a:rPr lang="en-US" dirty="0"/>
              <a:t> </a:t>
            </a:r>
            <a:r>
              <a:rPr lang="en-US" b="1" i="1" dirty="0">
                <a:solidFill>
                  <a:schemeClr val="bg1"/>
                </a:solidFill>
              </a:rPr>
              <a:t>Where: d :Average of absolute values of devotions from the mean.</a:t>
            </a:r>
          </a:p>
          <a:p>
            <a:pPr algn="l" rtl="0"/>
            <a:r>
              <a:rPr lang="en-US" b="1" i="1" dirty="0">
                <a:solidFill>
                  <a:schemeClr val="bg1"/>
                </a:solidFill>
              </a:rPr>
              <a:t>             </a:t>
            </a:r>
            <a:r>
              <a:rPr lang="en-US" b="1" i="1" dirty="0" smtClean="0">
                <a:solidFill>
                  <a:schemeClr val="bg1"/>
                </a:solidFill>
              </a:rPr>
              <a:t> </a:t>
            </a:r>
            <a:r>
              <a:rPr lang="en-US" b="1" i="1" dirty="0">
                <a:solidFill>
                  <a:schemeClr val="bg1"/>
                </a:solidFill>
              </a:rPr>
              <a:t>D: Mean depth of water stored during irrigation.</a:t>
            </a:r>
            <a:endParaRPr lang="ar-IQ" b="1" i="1" dirty="0">
              <a:solidFill>
                <a:schemeClr val="bg1"/>
              </a:solidFill>
            </a:endParaRPr>
          </a:p>
        </p:txBody>
      </p:sp>
    </p:spTree>
    <p:extLst>
      <p:ext uri="{BB962C8B-B14F-4D97-AF65-F5344CB8AC3E}">
        <p14:creationId xmlns:p14="http://schemas.microsoft.com/office/powerpoint/2010/main" val="25122019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02065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03159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928672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536333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9465811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2" name="صورة 1"/>
          <p:cNvPicPr>
            <a:picLocks noChangeAspect="1"/>
          </p:cNvPicPr>
          <p:nvPr/>
        </p:nvPicPr>
        <p:blipFill>
          <a:blip r:embed="rId3"/>
          <a:stretch>
            <a:fillRect/>
          </a:stretch>
        </p:blipFill>
        <p:spPr>
          <a:xfrm>
            <a:off x="2285681" y="1714260"/>
            <a:ext cx="4572638" cy="3429479"/>
          </a:xfrm>
          <a:prstGeom prst="rect">
            <a:avLst/>
          </a:prstGeom>
        </p:spPr>
      </p:pic>
    </p:spTree>
    <p:extLst>
      <p:ext uri="{BB962C8B-B14F-4D97-AF65-F5344CB8AC3E}">
        <p14:creationId xmlns:p14="http://schemas.microsoft.com/office/powerpoint/2010/main" val="186990314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62000"/>
                <a:satMod val="200000"/>
                <a:lumMod val="124000"/>
              </a:schemeClr>
            </a:gs>
            <a:gs pos="100000">
              <a:schemeClr val="phClr">
                <a:shade val="96000"/>
                <a:hueMod val="88000"/>
                <a:satMod val="220000"/>
                <a:lumMod val="8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Override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5.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6.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7.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8.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9.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docProps/app.xml><?xml version="1.0" encoding="utf-8"?>
<Properties xmlns="http://schemas.openxmlformats.org/officeDocument/2006/extended-properties" xmlns:vt="http://schemas.openxmlformats.org/officeDocument/2006/docPropsVTypes">
  <Template/>
  <TotalTime>261</TotalTime>
  <Words>272</Words>
  <Application>Microsoft Office PowerPoint</Application>
  <PresentationFormat>عرض على الشاشة (3:4)‏</PresentationFormat>
  <Paragraphs>20</Paragraphs>
  <Slides>10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10</vt:i4>
      </vt:variant>
    </vt:vector>
  </HeadingPairs>
  <TitlesOfParts>
    <vt:vector size="15" baseType="lpstr">
      <vt:lpstr>Century Gothic</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FUJISU</dc:creator>
  <cp:lastModifiedBy>FUJISU</cp:lastModifiedBy>
  <cp:revision>68</cp:revision>
  <dcterms:created xsi:type="dcterms:W3CDTF">2018-12-05T07:11:26Z</dcterms:created>
  <dcterms:modified xsi:type="dcterms:W3CDTF">2018-12-06T08:02:12Z</dcterms:modified>
</cp:coreProperties>
</file>